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5" r:id="rId14"/>
    <p:sldId id="269" r:id="rId15"/>
    <p:sldId id="270" r:id="rId16"/>
    <p:sldId id="271" r:id="rId17"/>
    <p:sldId id="273" r:id="rId18"/>
    <p:sldId id="274" r:id="rId19"/>
    <p:sldId id="272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1"/>
    <p:restoredTop sz="94745"/>
  </p:normalViewPr>
  <p:slideViewPr>
    <p:cSldViewPr snapToGrid="0" snapToObjects="1" showGuides="1">
      <p:cViewPr varScale="1">
        <p:scale>
          <a:sx n="78" d="100"/>
          <a:sy n="78" d="100"/>
        </p:scale>
        <p:origin x="176" y="60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Harris Corner Detection Runtime for Different Thread Numbers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OpenMP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251.0</c:v>
                </c:pt>
                <c:pt idx="1">
                  <c:v>343.0</c:v>
                </c:pt>
                <c:pt idx="2">
                  <c:v>404.0</c:v>
                </c:pt>
                <c:pt idx="3">
                  <c:v>463.0</c:v>
                </c:pt>
                <c:pt idx="4">
                  <c:v>523.0</c:v>
                </c:pt>
                <c:pt idx="5">
                  <c:v>582.0</c:v>
                </c:pt>
                <c:pt idx="6">
                  <c:v>642.0</c:v>
                </c:pt>
                <c:pt idx="7">
                  <c:v>679.0</c:v>
                </c:pt>
                <c:pt idx="8">
                  <c:v>681.0</c:v>
                </c:pt>
                <c:pt idx="9">
                  <c:v>740.0</c:v>
                </c:pt>
                <c:pt idx="10">
                  <c:v>783.0</c:v>
                </c:pt>
                <c:pt idx="11">
                  <c:v>802.0</c:v>
                </c:pt>
                <c:pt idx="12">
                  <c:v>885.0</c:v>
                </c:pt>
                <c:pt idx="13">
                  <c:v>904.0</c:v>
                </c:pt>
                <c:pt idx="14">
                  <c:v>978.0</c:v>
                </c:pt>
                <c:pt idx="15">
                  <c:v>1017.0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CUDA</c:v>
                </c:pt>
              </c:strCache>
            </c:strRef>
          </c:tx>
          <c:spPr>
            <a:ln w="6350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150.0</c:v>
                </c:pt>
                <c:pt idx="1">
                  <c:v>150.0</c:v>
                </c:pt>
                <c:pt idx="2">
                  <c:v>150.0</c:v>
                </c:pt>
                <c:pt idx="3">
                  <c:v>150.0</c:v>
                </c:pt>
                <c:pt idx="4">
                  <c:v>150.0</c:v>
                </c:pt>
                <c:pt idx="5">
                  <c:v>150.0</c:v>
                </c:pt>
                <c:pt idx="6">
                  <c:v>150.0</c:v>
                </c:pt>
                <c:pt idx="7">
                  <c:v>150.0</c:v>
                </c:pt>
                <c:pt idx="8">
                  <c:v>150.0</c:v>
                </c:pt>
                <c:pt idx="9">
                  <c:v>150.0</c:v>
                </c:pt>
                <c:pt idx="10">
                  <c:v>150.0</c:v>
                </c:pt>
                <c:pt idx="11">
                  <c:v>150.0</c:v>
                </c:pt>
                <c:pt idx="12">
                  <c:v>150.0</c:v>
                </c:pt>
                <c:pt idx="13">
                  <c:v>150.0</c:v>
                </c:pt>
                <c:pt idx="14">
                  <c:v>150.0</c:v>
                </c:pt>
                <c:pt idx="15">
                  <c:v>150.0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2807376"/>
        <c:axId val="694244240"/>
      </c:lineChart>
      <c:catAx>
        <c:axId val="692807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</a:t>
                </a:r>
                <a:r>
                  <a:rPr lang="en-US" baseline="0" dirty="0" smtClean="0"/>
                  <a:t> OMP Threads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244240"/>
        <c:crosses val="autoZero"/>
        <c:auto val="1"/>
        <c:lblAlgn val="ctr"/>
        <c:lblOffset val="100"/>
        <c:noMultiLvlLbl val="0"/>
      </c:catAx>
      <c:valAx>
        <c:axId val="69424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Run 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0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smtClean="0"/>
              <a:t>Harris Corner Detection Runtime for Different Thread Numbers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OpenMP</c:v>
                </c:pt>
              </c:strCache>
            </c:strRef>
          </c:tx>
          <c:spPr>
            <a:ln w="635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251.0</c:v>
                </c:pt>
                <c:pt idx="1">
                  <c:v>343.0</c:v>
                </c:pt>
                <c:pt idx="2">
                  <c:v>404.0</c:v>
                </c:pt>
                <c:pt idx="3">
                  <c:v>463.0</c:v>
                </c:pt>
                <c:pt idx="4">
                  <c:v>523.0</c:v>
                </c:pt>
                <c:pt idx="5">
                  <c:v>582.0</c:v>
                </c:pt>
                <c:pt idx="6">
                  <c:v>642.0</c:v>
                </c:pt>
                <c:pt idx="7">
                  <c:v>679.0</c:v>
                </c:pt>
                <c:pt idx="8">
                  <c:v>681.0</c:v>
                </c:pt>
                <c:pt idx="9">
                  <c:v>740.0</c:v>
                </c:pt>
                <c:pt idx="10">
                  <c:v>783.0</c:v>
                </c:pt>
                <c:pt idx="11">
                  <c:v>802.0</c:v>
                </c:pt>
                <c:pt idx="12">
                  <c:v>885.0</c:v>
                </c:pt>
                <c:pt idx="13">
                  <c:v>904.0</c:v>
                </c:pt>
                <c:pt idx="14">
                  <c:v>978.0</c:v>
                </c:pt>
                <c:pt idx="15">
                  <c:v>1017.0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CUDA</c:v>
                </c:pt>
              </c:strCache>
            </c:strRef>
          </c:tx>
          <c:spPr>
            <a:ln w="635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150.0</c:v>
                </c:pt>
                <c:pt idx="1">
                  <c:v>150.0</c:v>
                </c:pt>
                <c:pt idx="2">
                  <c:v>150.0</c:v>
                </c:pt>
                <c:pt idx="3">
                  <c:v>150.0</c:v>
                </c:pt>
                <c:pt idx="4">
                  <c:v>150.0</c:v>
                </c:pt>
                <c:pt idx="5">
                  <c:v>150.0</c:v>
                </c:pt>
                <c:pt idx="6">
                  <c:v>150.0</c:v>
                </c:pt>
                <c:pt idx="7">
                  <c:v>150.0</c:v>
                </c:pt>
                <c:pt idx="8">
                  <c:v>150.0</c:v>
                </c:pt>
                <c:pt idx="9">
                  <c:v>150.0</c:v>
                </c:pt>
                <c:pt idx="10">
                  <c:v>150.0</c:v>
                </c:pt>
                <c:pt idx="11">
                  <c:v>150.0</c:v>
                </c:pt>
                <c:pt idx="12">
                  <c:v>150.0</c:v>
                </c:pt>
                <c:pt idx="13">
                  <c:v>150.0</c:v>
                </c:pt>
                <c:pt idx="14">
                  <c:v>150.0</c:v>
                </c:pt>
                <c:pt idx="15">
                  <c:v>150.0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0355024"/>
        <c:axId val="692582896"/>
      </c:lineChart>
      <c:catAx>
        <c:axId val="69035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</a:t>
                </a:r>
                <a:r>
                  <a:rPr lang="en-US" baseline="0" dirty="0" smtClean="0"/>
                  <a:t> OMP Threads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582896"/>
        <c:crosses val="autoZero"/>
        <c:auto val="1"/>
        <c:lblAlgn val="ctr"/>
        <c:lblOffset val="100"/>
        <c:noMultiLvlLbl val="0"/>
      </c:catAx>
      <c:valAx>
        <c:axId val="69258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Run 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35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Harris Corner Detection Runtime for Different Thread Numbers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OpenMP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251.0</c:v>
                </c:pt>
                <c:pt idx="1">
                  <c:v>343.0</c:v>
                </c:pt>
                <c:pt idx="2">
                  <c:v>404.0</c:v>
                </c:pt>
                <c:pt idx="3">
                  <c:v>463.0</c:v>
                </c:pt>
                <c:pt idx="4">
                  <c:v>523.0</c:v>
                </c:pt>
                <c:pt idx="5">
                  <c:v>582.0</c:v>
                </c:pt>
                <c:pt idx="6">
                  <c:v>642.0</c:v>
                </c:pt>
                <c:pt idx="7">
                  <c:v>679.0</c:v>
                </c:pt>
                <c:pt idx="8">
                  <c:v>681.0</c:v>
                </c:pt>
                <c:pt idx="9">
                  <c:v>740.0</c:v>
                </c:pt>
                <c:pt idx="10">
                  <c:v>783.0</c:v>
                </c:pt>
                <c:pt idx="11">
                  <c:v>802.0</c:v>
                </c:pt>
                <c:pt idx="12">
                  <c:v>885.0</c:v>
                </c:pt>
                <c:pt idx="13">
                  <c:v>904.0</c:v>
                </c:pt>
                <c:pt idx="14">
                  <c:v>978.0</c:v>
                </c:pt>
                <c:pt idx="15">
                  <c:v>1017.0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CUDA TILE 16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150.0</c:v>
                </c:pt>
                <c:pt idx="1">
                  <c:v>150.0</c:v>
                </c:pt>
                <c:pt idx="2">
                  <c:v>150.0</c:v>
                </c:pt>
                <c:pt idx="3">
                  <c:v>150.0</c:v>
                </c:pt>
                <c:pt idx="4">
                  <c:v>150.0</c:v>
                </c:pt>
                <c:pt idx="5">
                  <c:v>150.0</c:v>
                </c:pt>
                <c:pt idx="6">
                  <c:v>150.0</c:v>
                </c:pt>
                <c:pt idx="7">
                  <c:v>150.0</c:v>
                </c:pt>
                <c:pt idx="8">
                  <c:v>150.0</c:v>
                </c:pt>
                <c:pt idx="9">
                  <c:v>150.0</c:v>
                </c:pt>
                <c:pt idx="10">
                  <c:v>150.0</c:v>
                </c:pt>
                <c:pt idx="11">
                  <c:v>150.0</c:v>
                </c:pt>
                <c:pt idx="12">
                  <c:v>150.0</c:v>
                </c:pt>
                <c:pt idx="13">
                  <c:v>150.0</c:v>
                </c:pt>
                <c:pt idx="14">
                  <c:v>150.0</c:v>
                </c:pt>
                <c:pt idx="15">
                  <c:v>150.0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OpenMP2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238.0</c:v>
                </c:pt>
                <c:pt idx="1">
                  <c:v>241.0</c:v>
                </c:pt>
                <c:pt idx="2">
                  <c:v>237.0</c:v>
                </c:pt>
                <c:pt idx="3">
                  <c:v>288.0</c:v>
                </c:pt>
                <c:pt idx="4">
                  <c:v>263.0</c:v>
                </c:pt>
                <c:pt idx="5">
                  <c:v>285.0</c:v>
                </c:pt>
                <c:pt idx="6">
                  <c:v>289.0</c:v>
                </c:pt>
                <c:pt idx="7">
                  <c:v>287.0</c:v>
                </c:pt>
                <c:pt idx="8">
                  <c:v>289.0</c:v>
                </c:pt>
                <c:pt idx="9">
                  <c:v>289.0</c:v>
                </c:pt>
                <c:pt idx="10">
                  <c:v>290.0</c:v>
                </c:pt>
                <c:pt idx="11">
                  <c:v>288.0</c:v>
                </c:pt>
                <c:pt idx="12">
                  <c:v>287.0</c:v>
                </c:pt>
                <c:pt idx="13">
                  <c:v>289.0</c:v>
                </c:pt>
                <c:pt idx="14">
                  <c:v>291.0</c:v>
                </c:pt>
                <c:pt idx="15">
                  <c:v>290.0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CUDA TILE 8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7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Sheet1!$A$2:$A$17</c:f>
              <c:numCache>
                <c:formatCode>General</c:formatCode>
                <c:ptCount val="16"/>
                <c:pt idx="0">
                  <c:v>0.0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</c:numCache>
            </c:numRef>
          </c:cat>
          <c:val>
            <c:numRef>
              <c:f>Sheet1!$E$2:$E$17</c:f>
              <c:numCache>
                <c:formatCode>General</c:formatCode>
                <c:ptCount val="16"/>
                <c:pt idx="0">
                  <c:v>205.0</c:v>
                </c:pt>
                <c:pt idx="1">
                  <c:v>205.0</c:v>
                </c:pt>
                <c:pt idx="2">
                  <c:v>205.0</c:v>
                </c:pt>
                <c:pt idx="3">
                  <c:v>205.0</c:v>
                </c:pt>
                <c:pt idx="4">
                  <c:v>205.0</c:v>
                </c:pt>
                <c:pt idx="5">
                  <c:v>205.0</c:v>
                </c:pt>
                <c:pt idx="6">
                  <c:v>205.0</c:v>
                </c:pt>
                <c:pt idx="7">
                  <c:v>205.0</c:v>
                </c:pt>
                <c:pt idx="8">
                  <c:v>205.0</c:v>
                </c:pt>
                <c:pt idx="9">
                  <c:v>205.0</c:v>
                </c:pt>
                <c:pt idx="10">
                  <c:v>205.0</c:v>
                </c:pt>
                <c:pt idx="11">
                  <c:v>205.0</c:v>
                </c:pt>
                <c:pt idx="12">
                  <c:v>205.0</c:v>
                </c:pt>
                <c:pt idx="13">
                  <c:v>205.0</c:v>
                </c:pt>
                <c:pt idx="14">
                  <c:v>205.0</c:v>
                </c:pt>
                <c:pt idx="15">
                  <c:v>205.0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5959648"/>
        <c:axId val="723953616"/>
      </c:lineChart>
      <c:catAx>
        <c:axId val="69595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OMP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953616"/>
        <c:crosses val="autoZero"/>
        <c:auto val="1"/>
        <c:lblAlgn val="ctr"/>
        <c:lblOffset val="100"/>
        <c:noMultiLvlLbl val="0"/>
      </c:catAx>
      <c:valAx>
        <c:axId val="7239536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Run Time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69595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0385040"/>
        <c:axId val="690389072"/>
      </c:barChart>
      <c:catAx>
        <c:axId val="690385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389072"/>
        <c:crosses val="autoZero"/>
        <c:auto val="1"/>
        <c:lblAlgn val="ctr"/>
        <c:lblOffset val="100"/>
        <c:noMultiLvlLbl val="0"/>
      </c:catAx>
      <c:valAx>
        <c:axId val="690389072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38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2830176"/>
        <c:axId val="692833664"/>
      </c:barChart>
      <c:catAx>
        <c:axId val="6928301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33664"/>
        <c:crosses val="autoZero"/>
        <c:auto val="1"/>
        <c:lblAlgn val="ctr"/>
        <c:lblOffset val="100"/>
        <c:noMultiLvlLbl val="0"/>
      </c:catAx>
      <c:valAx>
        <c:axId val="692833664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2830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Time</a:t>
            </a:r>
            <a:r>
              <a:rPr lang="en-US" baseline="0" dirty="0" smtClean="0"/>
              <a:t> Spent in CUDA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CUDA memcpy DtoH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2.9954</c:v>
                </c:pt>
                <c:pt idx="1">
                  <c:v>0.58657</c:v>
                </c:pt>
                <c:pt idx="2">
                  <c:v>0.1784</c:v>
                </c:pt>
                <c:pt idx="3">
                  <c:v>0.001152</c:v>
                </c:pt>
                <c:pt idx="4">
                  <c:v>231.19</c:v>
                </c:pt>
                <c:pt idx="5">
                  <c:v>4.49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CUDA memcpy HtoD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calculate_response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CUDA memcpy DtoH</c:v>
                </c:pt>
                <c:pt idx="1">
                  <c:v>CUDA memcpy HtoD</c:v>
                </c:pt>
                <c:pt idx="2">
                  <c:v>calculate_response</c:v>
                </c:pt>
                <c:pt idx="3">
                  <c:v>CUDA Memset</c:v>
                </c:pt>
                <c:pt idx="4">
                  <c:v>CUDA Malloc</c:v>
                </c:pt>
                <c:pt idx="5">
                  <c:v>CUDA Memcpy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303984"/>
        <c:axId val="694308016"/>
      </c:barChart>
      <c:catAx>
        <c:axId val="69430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308016"/>
        <c:crosses val="autoZero"/>
        <c:auto val="1"/>
        <c:lblAlgn val="ctr"/>
        <c:lblOffset val="100"/>
        <c:noMultiLvlLbl val="0"/>
      </c:catAx>
      <c:valAx>
        <c:axId val="694308016"/>
        <c:scaling>
          <c:logBase val="10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 (</a:t>
                </a:r>
                <a:r>
                  <a:rPr lang="en-US" dirty="0" err="1" smtClean="0"/>
                  <a:t>ms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30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CUDA Timing Results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16x16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16x16 Warmup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57389088"/>
        <c:axId val="757391408"/>
      </c:barChart>
      <c:catAx>
        <c:axId val="75738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391408"/>
        <c:crosses val="autoZero"/>
        <c:auto val="1"/>
        <c:lblAlgn val="ctr"/>
        <c:lblOffset val="100"/>
        <c:noMultiLvlLbl val="0"/>
      </c:catAx>
      <c:valAx>
        <c:axId val="7573914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Timing (ms)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75738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Tile Size on </a:t>
            </a:r>
            <a:r>
              <a:rPr lang="en-US" dirty="0" smtClean="0"/>
              <a:t>Calculate Response Run </a:t>
            </a:r>
            <a:r>
              <a:rPr lang="en-US" dirty="0"/>
              <a:t>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16x16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Timing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178.0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8x8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Timing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325.0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27403744"/>
        <c:axId val="722602704"/>
      </c:barChart>
      <c:catAx>
        <c:axId val="72740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602704"/>
        <c:crosses val="autoZero"/>
        <c:auto val="1"/>
        <c:lblAlgn val="ctr"/>
        <c:lblOffset val="100"/>
        <c:noMultiLvlLbl val="0"/>
      </c:catAx>
      <c:valAx>
        <c:axId val="72260270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Timing 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2740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1A5B4-0CD6-8049-B357-8DAD9A1B2FDD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6B829-D87B-364D-9C48-D410CDCF4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4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96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Accelerated Harris Corner Detector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Tu</a:t>
            </a:r>
            <a:endParaRPr lang="en-US" dirty="0" smtClean="0"/>
          </a:p>
          <a:p>
            <a:r>
              <a:rPr lang="en-US" dirty="0" smtClean="0"/>
              <a:t>Eece5640</a:t>
            </a:r>
          </a:p>
          <a:p>
            <a:r>
              <a:rPr lang="en-US" dirty="0" smtClean="0"/>
              <a:t>Spring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3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Image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2065867"/>
            <a:ext cx="5314122" cy="3321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0" y="2065867"/>
            <a:ext cx="5314123" cy="3321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4554" y="5526156"/>
            <a:ext cx="320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OpenCV</a:t>
            </a:r>
            <a:r>
              <a:rPr lang="en-US" sz="2400" dirty="0" smtClean="0"/>
              <a:t> “Ground Truth”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18289" y="5526157"/>
            <a:ext cx="273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C++ Implementation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33480" y="5987821"/>
            <a:ext cx="480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Non-Max </a:t>
            </a:r>
            <a:r>
              <a:rPr lang="en-US" dirty="0" err="1" smtClean="0"/>
              <a:t>Supression</a:t>
            </a:r>
            <a:r>
              <a:rPr lang="en-US" dirty="0" smtClean="0"/>
              <a:t> or Gaussian Smoothing)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Timing Results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320791"/>
              </p:ext>
            </p:extLst>
          </p:nvPr>
        </p:nvGraphicFramePr>
        <p:xfrm>
          <a:off x="430663" y="2065867"/>
          <a:ext cx="11330674" cy="408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5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Timing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728133"/>
              </p:ext>
            </p:extLst>
          </p:nvPr>
        </p:nvGraphicFramePr>
        <p:xfrm>
          <a:off x="430663" y="2065867"/>
          <a:ext cx="11330674" cy="408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xplosion 2 4"/>
          <p:cNvSpPr/>
          <p:nvPr/>
        </p:nvSpPr>
        <p:spPr>
          <a:xfrm>
            <a:off x="9117496" y="85403"/>
            <a:ext cx="2643841" cy="250466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333106"/>
              </p:ext>
            </p:extLst>
          </p:nvPr>
        </p:nvGraphicFramePr>
        <p:xfrm>
          <a:off x="430663" y="2065867"/>
          <a:ext cx="11330674" cy="408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504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CUDA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the entire pipeline except thresholding in a </a:t>
            </a:r>
            <a:r>
              <a:rPr lang="en-US" dirty="0" smtClean="0">
                <a:solidFill>
                  <a:schemeClr val="accent5"/>
                </a:solidFill>
              </a:rPr>
              <a:t>single memory transfer </a:t>
            </a:r>
            <a:r>
              <a:rPr lang="en-US" dirty="0" smtClean="0"/>
              <a:t>on the GPU</a:t>
            </a:r>
          </a:p>
          <a:p>
            <a:r>
              <a:rPr lang="en-US" dirty="0" smtClean="0"/>
              <a:t>One thread per pixel (maximize throughput)</a:t>
            </a:r>
          </a:p>
          <a:p>
            <a:r>
              <a:rPr lang="en-US" dirty="0" smtClean="0"/>
              <a:t>All data is read in and out of </a:t>
            </a:r>
            <a:r>
              <a:rPr lang="en-US" dirty="0" smtClean="0">
                <a:solidFill>
                  <a:schemeClr val="accent5"/>
                </a:solidFill>
              </a:rPr>
              <a:t>GPU Global Memory</a:t>
            </a:r>
          </a:p>
          <a:p>
            <a:r>
              <a:rPr lang="en-US" dirty="0" smtClean="0"/>
              <a:t>Thresholding is done on the CPU (serially)</a:t>
            </a:r>
          </a:p>
          <a:p>
            <a:r>
              <a:rPr lang="en-US" dirty="0" smtClean="0"/>
              <a:t>Does not perform </a:t>
            </a:r>
            <a:r>
              <a:rPr lang="en-US" dirty="0" err="1" smtClean="0">
                <a:solidFill>
                  <a:schemeClr val="accent5"/>
                </a:solidFill>
              </a:rPr>
              <a:t>gaussian</a:t>
            </a:r>
            <a:r>
              <a:rPr lang="en-US" dirty="0" smtClean="0">
                <a:solidFill>
                  <a:schemeClr val="accent5"/>
                </a:solidFill>
              </a:rPr>
              <a:t> smoothing</a:t>
            </a:r>
            <a:r>
              <a:rPr lang="en-US" dirty="0" smtClean="0"/>
              <a:t>  or </a:t>
            </a:r>
            <a:r>
              <a:rPr lang="en-US" dirty="0" smtClean="0">
                <a:solidFill>
                  <a:schemeClr val="accent5"/>
                </a:solidFill>
              </a:rPr>
              <a:t>non-max </a:t>
            </a:r>
            <a:r>
              <a:rPr lang="en-US" dirty="0" err="1" smtClean="0">
                <a:solidFill>
                  <a:schemeClr val="accent5"/>
                </a:solidFill>
              </a:rPr>
              <a:t>supression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CUDA Timing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4015"/>
          <a:stretch/>
        </p:blipFill>
        <p:spPr>
          <a:xfrm>
            <a:off x="1219799" y="1828801"/>
            <a:ext cx="9752401" cy="47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189429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8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onut 1"/>
          <p:cNvSpPr/>
          <p:nvPr/>
        </p:nvSpPr>
        <p:spPr>
          <a:xfrm rot="2347632">
            <a:off x="4974955" y="2727700"/>
            <a:ext cx="1348353" cy="2371241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482" y="1363850"/>
            <a:ext cx="23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Work Performed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</p:cNvCxnSpPr>
          <p:nvPr/>
        </p:nvCxnSpPr>
        <p:spPr>
          <a:xfrm>
            <a:off x="1362732" y="1733182"/>
            <a:ext cx="3767207" cy="169581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6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onut 2"/>
          <p:cNvSpPr/>
          <p:nvPr/>
        </p:nvSpPr>
        <p:spPr>
          <a:xfrm rot="8132427">
            <a:off x="2122664" y="2705078"/>
            <a:ext cx="3286598" cy="2371241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 rot="7046456">
            <a:off x="5392750" y="2056439"/>
            <a:ext cx="5127033" cy="3205032"/>
          </a:xfrm>
          <a:prstGeom prst="donut">
            <a:avLst>
              <a:gd name="adj" fmla="val 71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567" y="639105"/>
            <a:ext cx="173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Overhead Costs!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2"/>
            <a:endCxn id="3" idx="4"/>
          </p:cNvCxnSpPr>
          <p:nvPr/>
        </p:nvCxnSpPr>
        <p:spPr>
          <a:xfrm>
            <a:off x="1036445" y="1008437"/>
            <a:ext cx="1899103" cy="203603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3"/>
          </p:cNvCxnSpPr>
          <p:nvPr/>
        </p:nvCxnSpPr>
        <p:spPr>
          <a:xfrm>
            <a:off x="1036445" y="1008437"/>
            <a:ext cx="6749511" cy="51959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7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Look at smarter ways of dividing up work on GPU</a:t>
            </a:r>
          </a:p>
          <a:p>
            <a:r>
              <a:rPr lang="en-US" dirty="0" smtClean="0"/>
              <a:t>Explore slow down in </a:t>
            </a:r>
            <a:r>
              <a:rPr lang="en-US" dirty="0" err="1" smtClean="0"/>
              <a:t>OpenMP</a:t>
            </a:r>
            <a:endParaRPr lang="en-US" dirty="0" smtClean="0"/>
          </a:p>
          <a:p>
            <a:r>
              <a:rPr lang="en-US" dirty="0" smtClean="0"/>
              <a:t>Asynchronous transfers &amp; convolutions</a:t>
            </a:r>
          </a:p>
          <a:p>
            <a:r>
              <a:rPr lang="en-US" dirty="0" smtClean="0"/>
              <a:t>Use of Constant + Texture Memory</a:t>
            </a:r>
          </a:p>
          <a:p>
            <a:r>
              <a:rPr lang="en-US" dirty="0" smtClean="0"/>
              <a:t>Expand Harris Corner Implementation for more robust execution</a:t>
            </a:r>
          </a:p>
        </p:txBody>
      </p:sp>
    </p:spTree>
    <p:extLst>
      <p:ext uri="{BB962C8B-B14F-4D97-AF65-F5344CB8AC3E}">
        <p14:creationId xmlns:p14="http://schemas.microsoft.com/office/powerpoint/2010/main" val="17986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217503" cy="3649133"/>
          </a:xfrm>
        </p:spPr>
        <p:txBody>
          <a:bodyPr anchor="t"/>
          <a:lstStyle/>
          <a:p>
            <a:r>
              <a:rPr lang="en-US" dirty="0" smtClean="0"/>
              <a:t>Corners make good features to track</a:t>
            </a:r>
          </a:p>
          <a:p>
            <a:pPr lvl="1"/>
            <a:r>
              <a:rPr lang="en-US" dirty="0" smtClean="0"/>
              <a:t>Rotation Invariant</a:t>
            </a:r>
          </a:p>
          <a:p>
            <a:pPr lvl="1"/>
            <a:r>
              <a:rPr lang="en-US" dirty="0" smtClean="0"/>
              <a:t>Translation Invariant</a:t>
            </a:r>
          </a:p>
          <a:p>
            <a:r>
              <a:rPr lang="en-US" dirty="0" smtClean="0"/>
              <a:t>Useful for matching point between two images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0" y="1679713"/>
            <a:ext cx="5751443" cy="3498574"/>
            <a:chOff x="5968585" y="1679712"/>
            <a:chExt cx="5751443" cy="3498574"/>
          </a:xfrm>
        </p:grpSpPr>
        <p:sp>
          <p:nvSpPr>
            <p:cNvPr id="7" name="Rectangle 6"/>
            <p:cNvSpPr/>
            <p:nvPr/>
          </p:nvSpPr>
          <p:spPr>
            <a:xfrm>
              <a:off x="5968585" y="1679712"/>
              <a:ext cx="5751443" cy="3498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791710"/>
              <a:ext cx="5496615" cy="327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48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93687122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74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518631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24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Harris Corner Detector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85801" y="2971800"/>
            <a:ext cx="4654825" cy="1828800"/>
          </a:xfrm>
        </p:spPr>
        <p:txBody>
          <a:bodyPr anchor="t"/>
          <a:lstStyle/>
          <a:p>
            <a:r>
              <a:rPr lang="en-US" dirty="0" smtClean="0"/>
              <a:t>Find large changes in intensity in BOTH x and y direction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7" y="2142067"/>
            <a:ext cx="5663165" cy="26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Detector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59" y="2130287"/>
            <a:ext cx="4584850" cy="2597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612335"/>
            <a:ext cx="4915695" cy="1633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727713"/>
            <a:ext cx="17251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𝝺</a:t>
            </a:r>
            <a:r>
              <a:rPr lang="en-US" sz="4400" baseline="-25000" dirty="0" smtClean="0"/>
              <a:t>1</a:t>
            </a:r>
            <a:r>
              <a:rPr lang="en-US" sz="4400" dirty="0" smtClean="0"/>
              <a:t> = I</a:t>
            </a:r>
            <a:r>
              <a:rPr lang="en-US" sz="4400" baseline="-25000" dirty="0" smtClean="0"/>
              <a:t>x</a:t>
            </a:r>
            <a:r>
              <a:rPr lang="en-US" sz="4400" baseline="30000" dirty="0" smtClean="0"/>
              <a:t>2</a:t>
            </a:r>
          </a:p>
          <a:p>
            <a:r>
              <a:rPr lang="en-US" sz="4400" dirty="0" smtClean="0"/>
              <a:t>𝝺</a:t>
            </a:r>
            <a:r>
              <a:rPr lang="en-US" sz="4400" baseline="-25000" dirty="0" smtClean="0"/>
              <a:t>2 </a:t>
            </a:r>
            <a:r>
              <a:rPr lang="en-US" sz="4400" dirty="0"/>
              <a:t>= </a:t>
            </a:r>
            <a:r>
              <a:rPr lang="en-US" sz="4400" dirty="0" smtClean="0"/>
              <a:t>I</a:t>
            </a:r>
            <a:r>
              <a:rPr lang="en-US" sz="4400" baseline="-25000" dirty="0" smtClean="0"/>
              <a:t>y</a:t>
            </a:r>
            <a:r>
              <a:rPr lang="en-US" sz="4400" baseline="30000" dirty="0" smtClean="0"/>
              <a:t>2</a:t>
            </a:r>
            <a:endParaRPr lang="en-US" sz="4400" baseline="30000" dirty="0"/>
          </a:p>
        </p:txBody>
      </p:sp>
    </p:spTree>
    <p:extLst>
      <p:ext uri="{BB962C8B-B14F-4D97-AF65-F5344CB8AC3E}">
        <p14:creationId xmlns:p14="http://schemas.microsoft.com/office/powerpoint/2010/main" val="10307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 Detector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60" y="2065867"/>
            <a:ext cx="4639280" cy="44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7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9" y="3177574"/>
            <a:ext cx="1715269" cy="7951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7243" y="266221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dx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7242" y="372091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3505" y="206586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(dx)^2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3504" y="4289284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)^</a:t>
            </a:r>
            <a:r>
              <a:rPr lang="en-US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3505" y="317757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59767" y="3227639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6029" y="3231320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Threshold on 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4" idx="1"/>
          </p:cNvCxnSpPr>
          <p:nvPr/>
        </p:nvCxnSpPr>
        <p:spPr>
          <a:xfrm flipV="1">
            <a:off x="2076248" y="3059781"/>
            <a:ext cx="550995" cy="515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5" idx="1"/>
          </p:cNvCxnSpPr>
          <p:nvPr/>
        </p:nvCxnSpPr>
        <p:spPr>
          <a:xfrm>
            <a:off x="2076248" y="3575140"/>
            <a:ext cx="550994" cy="54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 flipV="1">
            <a:off x="4342512" y="2463432"/>
            <a:ext cx="550993" cy="59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4342512" y="3059781"/>
            <a:ext cx="550993" cy="51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4342511" y="3575141"/>
            <a:ext cx="550994" cy="54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7" idx="1"/>
          </p:cNvCxnSpPr>
          <p:nvPr/>
        </p:nvCxnSpPr>
        <p:spPr>
          <a:xfrm>
            <a:off x="4342511" y="4118482"/>
            <a:ext cx="550993" cy="56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>
          <a:xfrm>
            <a:off x="6608774" y="2463432"/>
            <a:ext cx="550993" cy="1161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>
          <a:xfrm>
            <a:off x="6608774" y="3575141"/>
            <a:ext cx="550993" cy="5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9" idx="1"/>
          </p:cNvCxnSpPr>
          <p:nvPr/>
        </p:nvCxnSpPr>
        <p:spPr>
          <a:xfrm flipV="1">
            <a:off x="6608773" y="3625205"/>
            <a:ext cx="550994" cy="10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>
            <a:off x="8875036" y="3625205"/>
            <a:ext cx="550993" cy="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6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0979" y="3177574"/>
            <a:ext cx="1715269" cy="7951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27243" y="266221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dx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7242" y="372091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93505" y="2065866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(dx)^2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3504" y="4289284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/>
              <a:t>(</a:t>
            </a:r>
            <a:r>
              <a:rPr lang="en-US" dirty="0" err="1" smtClean="0"/>
              <a:t>dy</a:t>
            </a:r>
            <a:r>
              <a:rPr lang="en-US" dirty="0" smtClean="0"/>
              <a:t>)^</a:t>
            </a:r>
            <a:r>
              <a:rPr lang="en-US" dirty="0"/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3505" y="3177575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</a:t>
            </a:r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59767" y="3227639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26029" y="3231320"/>
            <a:ext cx="1715269" cy="795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Threshold on 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4" idx="1"/>
          </p:cNvCxnSpPr>
          <p:nvPr/>
        </p:nvCxnSpPr>
        <p:spPr>
          <a:xfrm flipV="1">
            <a:off x="2076248" y="3059781"/>
            <a:ext cx="550995" cy="515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5" idx="1"/>
          </p:cNvCxnSpPr>
          <p:nvPr/>
        </p:nvCxnSpPr>
        <p:spPr>
          <a:xfrm>
            <a:off x="2076248" y="3575140"/>
            <a:ext cx="550994" cy="543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6" idx="1"/>
          </p:cNvCxnSpPr>
          <p:nvPr/>
        </p:nvCxnSpPr>
        <p:spPr>
          <a:xfrm flipV="1">
            <a:off x="4342512" y="2463432"/>
            <a:ext cx="550993" cy="59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8" idx="1"/>
          </p:cNvCxnSpPr>
          <p:nvPr/>
        </p:nvCxnSpPr>
        <p:spPr>
          <a:xfrm>
            <a:off x="4342512" y="3059781"/>
            <a:ext cx="550993" cy="51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4342511" y="3575141"/>
            <a:ext cx="550994" cy="543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3"/>
            <a:endCxn id="7" idx="1"/>
          </p:cNvCxnSpPr>
          <p:nvPr/>
        </p:nvCxnSpPr>
        <p:spPr>
          <a:xfrm>
            <a:off x="4342511" y="4118482"/>
            <a:ext cx="550993" cy="56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>
          <a:xfrm>
            <a:off x="6608774" y="2463432"/>
            <a:ext cx="550993" cy="1161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9" idx="1"/>
          </p:cNvCxnSpPr>
          <p:nvPr/>
        </p:nvCxnSpPr>
        <p:spPr>
          <a:xfrm>
            <a:off x="6608774" y="3575141"/>
            <a:ext cx="550993" cy="50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9" idx="1"/>
          </p:cNvCxnSpPr>
          <p:nvPr/>
        </p:nvCxnSpPr>
        <p:spPr>
          <a:xfrm flipV="1">
            <a:off x="6608773" y="3625205"/>
            <a:ext cx="550994" cy="10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>
            <a:off x="8875036" y="3625205"/>
            <a:ext cx="550993" cy="3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8099" y="5953800"/>
            <a:ext cx="4966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This is done </a:t>
            </a:r>
            <a:r>
              <a:rPr lang="en-US" sz="3200" b="1" dirty="0" smtClean="0"/>
              <a:t>FOR EACH PIXEL</a:t>
            </a:r>
            <a:endParaRPr lang="en-US" sz="3200" b="1" dirty="0"/>
          </a:p>
        </p:txBody>
      </p:sp>
      <p:cxnSp>
        <p:nvCxnSpPr>
          <p:cNvPr id="44" name="Elbow Connector 43"/>
          <p:cNvCxnSpPr>
            <a:stCxn id="42" idx="1"/>
            <a:endCxn id="5" idx="2"/>
          </p:cNvCxnSpPr>
          <p:nvPr/>
        </p:nvCxnSpPr>
        <p:spPr>
          <a:xfrm rot="10800000">
            <a:off x="3484877" y="4516048"/>
            <a:ext cx="423222" cy="17301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2" idx="3"/>
            <a:endCxn id="10" idx="2"/>
          </p:cNvCxnSpPr>
          <p:nvPr/>
        </p:nvCxnSpPr>
        <p:spPr>
          <a:xfrm flipV="1">
            <a:off x="8875036" y="4026451"/>
            <a:ext cx="1408628" cy="22197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03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</a:t>
            </a:r>
            <a:r>
              <a:rPr lang="en-US" dirty="0" smtClean="0"/>
              <a:t>Detector Pipeline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60979" y="2065866"/>
            <a:ext cx="10780319" cy="4472709"/>
            <a:chOff x="360979" y="2065866"/>
            <a:chExt cx="10780319" cy="4472709"/>
          </a:xfrm>
        </p:grpSpPr>
        <p:sp>
          <p:nvSpPr>
            <p:cNvPr id="3" name="Rectangle 2"/>
            <p:cNvSpPr/>
            <p:nvPr/>
          </p:nvSpPr>
          <p:spPr>
            <a:xfrm>
              <a:off x="360979" y="3177574"/>
              <a:ext cx="1715269" cy="795131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Image</a:t>
              </a: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27243" y="2662215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find dx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27242" y="3720916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find </a:t>
              </a:r>
              <a:r>
                <a:rPr lang="en-US" dirty="0" err="1" smtClean="0"/>
                <a:t>dy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893505" y="2065866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find (dx)^2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93504" y="4289284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find </a:t>
              </a:r>
              <a:r>
                <a:rPr lang="en-US" dirty="0"/>
                <a:t>(</a:t>
              </a:r>
              <a:r>
                <a:rPr lang="en-US" dirty="0" err="1" smtClean="0"/>
                <a:t>dy</a:t>
              </a:r>
              <a:r>
                <a:rPr lang="en-US" dirty="0" smtClean="0"/>
                <a:t>)^</a:t>
              </a:r>
              <a:r>
                <a:rPr lang="en-US" dirty="0"/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3505" y="3177575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find </a:t>
              </a:r>
              <a:r>
                <a:rPr lang="en-US" dirty="0" err="1" smtClean="0"/>
                <a:t>xy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59767" y="3227639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Calculate 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26029" y="3231320"/>
              <a:ext cx="1715269" cy="795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Threshold on R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3" idx="3"/>
              <a:endCxn id="4" idx="1"/>
            </p:cNvCxnSpPr>
            <p:nvPr/>
          </p:nvCxnSpPr>
          <p:spPr>
            <a:xfrm flipV="1">
              <a:off x="2076248" y="3059781"/>
              <a:ext cx="550995" cy="515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" idx="3"/>
              <a:endCxn id="5" idx="1"/>
            </p:cNvCxnSpPr>
            <p:nvPr/>
          </p:nvCxnSpPr>
          <p:spPr>
            <a:xfrm>
              <a:off x="2076248" y="3575140"/>
              <a:ext cx="550994" cy="543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6" idx="1"/>
            </p:cNvCxnSpPr>
            <p:nvPr/>
          </p:nvCxnSpPr>
          <p:spPr>
            <a:xfrm flipV="1">
              <a:off x="4342512" y="2463432"/>
              <a:ext cx="550993" cy="596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4" idx="3"/>
              <a:endCxn id="8" idx="1"/>
            </p:cNvCxnSpPr>
            <p:nvPr/>
          </p:nvCxnSpPr>
          <p:spPr>
            <a:xfrm>
              <a:off x="4342512" y="3059781"/>
              <a:ext cx="550993" cy="51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3"/>
              <a:endCxn id="8" idx="1"/>
            </p:cNvCxnSpPr>
            <p:nvPr/>
          </p:nvCxnSpPr>
          <p:spPr>
            <a:xfrm flipV="1">
              <a:off x="4342511" y="3575141"/>
              <a:ext cx="550994" cy="54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7" idx="1"/>
            </p:cNvCxnSpPr>
            <p:nvPr/>
          </p:nvCxnSpPr>
          <p:spPr>
            <a:xfrm>
              <a:off x="4342511" y="4118482"/>
              <a:ext cx="550993" cy="568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" idx="3"/>
              <a:endCxn id="9" idx="1"/>
            </p:cNvCxnSpPr>
            <p:nvPr/>
          </p:nvCxnSpPr>
          <p:spPr>
            <a:xfrm>
              <a:off x="6608774" y="2463432"/>
              <a:ext cx="550993" cy="1161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3"/>
              <a:endCxn id="9" idx="1"/>
            </p:cNvCxnSpPr>
            <p:nvPr/>
          </p:nvCxnSpPr>
          <p:spPr>
            <a:xfrm>
              <a:off x="6608774" y="3575141"/>
              <a:ext cx="550993" cy="50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3"/>
              <a:endCxn id="9" idx="1"/>
            </p:cNvCxnSpPr>
            <p:nvPr/>
          </p:nvCxnSpPr>
          <p:spPr>
            <a:xfrm flipV="1">
              <a:off x="6608773" y="3625205"/>
              <a:ext cx="550994" cy="1061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9" idx="3"/>
              <a:endCxn id="10" idx="1"/>
            </p:cNvCxnSpPr>
            <p:nvPr/>
          </p:nvCxnSpPr>
          <p:spPr>
            <a:xfrm>
              <a:off x="8875036" y="3625205"/>
              <a:ext cx="550993" cy="3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908099" y="5953800"/>
              <a:ext cx="49669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This is done </a:t>
              </a:r>
              <a:r>
                <a:rPr lang="en-US" sz="3200" b="1" dirty="0" smtClean="0"/>
                <a:t>FOR EACH PIXEL</a:t>
              </a:r>
              <a:endParaRPr lang="en-US" sz="3200" b="1" dirty="0"/>
            </a:p>
          </p:txBody>
        </p:sp>
        <p:cxnSp>
          <p:nvCxnSpPr>
            <p:cNvPr id="44" name="Elbow Connector 43"/>
            <p:cNvCxnSpPr>
              <a:stCxn id="42" idx="1"/>
              <a:endCxn id="5" idx="2"/>
            </p:cNvCxnSpPr>
            <p:nvPr/>
          </p:nvCxnSpPr>
          <p:spPr>
            <a:xfrm rot="10800000">
              <a:off x="3484877" y="4516048"/>
              <a:ext cx="423222" cy="17301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42" idx="3"/>
              <a:endCxn id="10" idx="2"/>
            </p:cNvCxnSpPr>
            <p:nvPr/>
          </p:nvCxnSpPr>
          <p:spPr>
            <a:xfrm flipV="1">
              <a:off x="8875036" y="4026451"/>
              <a:ext cx="1408628" cy="2219737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8210727" y="256213"/>
            <a:ext cx="3739630" cy="2804723"/>
            <a:chOff x="8210727" y="256213"/>
            <a:chExt cx="3739630" cy="2804723"/>
          </a:xfrm>
        </p:grpSpPr>
        <p:grpSp>
          <p:nvGrpSpPr>
            <p:cNvPr id="15" name="Group 14"/>
            <p:cNvGrpSpPr/>
            <p:nvPr/>
          </p:nvGrpSpPr>
          <p:grpSpPr>
            <a:xfrm>
              <a:off x="8210727" y="256213"/>
              <a:ext cx="3739630" cy="2804723"/>
              <a:chOff x="7935230" y="291131"/>
              <a:chExt cx="3739630" cy="2804723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5230" y="291131"/>
                <a:ext cx="3739630" cy="2804723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 rot="940393">
                <a:off x="8996566" y="1459234"/>
                <a:ext cx="1374164" cy="144955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SIMD</a:t>
                </a:r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Approved</a:t>
                </a:r>
                <a:endParaRPr lang="en-US" dirty="0"/>
              </a:p>
            </p:txBody>
          </p:sp>
        </p:grpSp>
        <p:sp>
          <p:nvSpPr>
            <p:cNvPr id="17" name="5-Point Star 16"/>
            <p:cNvSpPr/>
            <p:nvPr/>
          </p:nvSpPr>
          <p:spPr>
            <a:xfrm rot="1125157">
              <a:off x="9611555" y="1775205"/>
              <a:ext cx="695181" cy="695181"/>
            </a:xfrm>
            <a:prstGeom prst="star5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61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Implement Harris Corner in C++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Accelerate with </a:t>
            </a:r>
            <a:r>
              <a:rPr lang="en-US" sz="2400" dirty="0" err="1" smtClean="0"/>
              <a:t>OpenMP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Accelerate with CUDA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2" y="2870201"/>
            <a:ext cx="5334847" cy="292099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Compare </a:t>
            </a:r>
            <a:r>
              <a:rPr lang="en-US" sz="2400" dirty="0" smtClean="0"/>
              <a:t>and explain timing results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Look into further CUDA Optimizations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03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939</TotalTime>
  <Words>394</Words>
  <Application>Microsoft Macintosh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Celestial</vt:lpstr>
      <vt:lpstr>Accelerated Harris Corner Detector</vt:lpstr>
      <vt:lpstr>Corner Detectors</vt:lpstr>
      <vt:lpstr>Harris Corner Detector</vt:lpstr>
      <vt:lpstr>Harris Corner Detector</vt:lpstr>
      <vt:lpstr>Harris Corner Detector</vt:lpstr>
      <vt:lpstr>Harris Corner Detector Pipeline</vt:lpstr>
      <vt:lpstr>Harris Corner Detector Pipeline</vt:lpstr>
      <vt:lpstr>Harris Corner Detector Pipeline</vt:lpstr>
      <vt:lpstr>Project Goals</vt:lpstr>
      <vt:lpstr>Preliminary Image Results</vt:lpstr>
      <vt:lpstr>Preliminary Timing Results</vt:lpstr>
      <vt:lpstr>Preliminary Timing Results</vt:lpstr>
      <vt:lpstr>PowerPoint Presentation</vt:lpstr>
      <vt:lpstr>Naïve CUDA Implementation</vt:lpstr>
      <vt:lpstr>CUDA Timing Results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Accelerated Harris Corner Detector</dc:title>
  <dc:creator>Microsoft Office User</dc:creator>
  <cp:lastModifiedBy>Microsoft Office User</cp:lastModifiedBy>
  <cp:revision>20</cp:revision>
  <dcterms:created xsi:type="dcterms:W3CDTF">2019-04-10T04:39:11Z</dcterms:created>
  <dcterms:modified xsi:type="dcterms:W3CDTF">2019-04-19T07:38:48Z</dcterms:modified>
</cp:coreProperties>
</file>